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A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39" d="100"/>
          <a:sy n="139" d="100"/>
        </p:scale>
        <p:origin x="-2272" y="-352"/>
      </p:cViewPr>
      <p:guideLst>
        <p:guide orient="horz" pos="1371"/>
        <p:guide orient="horz" pos="5094"/>
        <p:guide orient="horz" pos="2602"/>
        <p:guide orient="horz" pos="3839"/>
        <p:guide pos="3185"/>
        <p:guide pos="2448"/>
        <p:guide pos="10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231264-D542-46CD-8AB0-F2942FBD861C}"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229666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231264-D542-46CD-8AB0-F2942FBD861C}"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133101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231264-D542-46CD-8AB0-F2942FBD861C}"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423767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231264-D542-46CD-8AB0-F2942FBD861C}"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218480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31264-D542-46CD-8AB0-F2942FBD861C}"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206604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231264-D542-46CD-8AB0-F2942FBD861C}" type="datetimeFigureOut">
              <a:rPr lang="en-US" smtClean="0"/>
              <a:t>8/23/16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385028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231264-D542-46CD-8AB0-F2942FBD861C}" type="datetimeFigureOut">
              <a:rPr lang="en-US" smtClean="0"/>
              <a:t>8/23/16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308119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231264-D542-46CD-8AB0-F2942FBD861C}" type="datetimeFigureOut">
              <a:rPr lang="en-US" smtClean="0"/>
              <a:t>8/23/16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62649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31264-D542-46CD-8AB0-F2942FBD861C}" type="datetimeFigureOut">
              <a:rPr lang="en-US" smtClean="0"/>
              <a:t>8/23/16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72761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31264-D542-46CD-8AB0-F2942FBD861C}" type="datetimeFigureOut">
              <a:rPr lang="en-US" smtClean="0"/>
              <a:t>8/23/16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225295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31264-D542-46CD-8AB0-F2942FBD861C}" type="datetimeFigureOut">
              <a:rPr lang="en-US" smtClean="0"/>
              <a:t>8/23/16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56693-8AC6-41C0-8D56-28051289B049}" type="slidenum">
              <a:rPr lang="en-US" smtClean="0"/>
              <a:t>‹#›</a:t>
            </a:fld>
            <a:endParaRPr lang="en-US"/>
          </a:p>
        </p:txBody>
      </p:sp>
    </p:spTree>
    <p:extLst>
      <p:ext uri="{BB962C8B-B14F-4D97-AF65-F5344CB8AC3E}">
        <p14:creationId xmlns:p14="http://schemas.microsoft.com/office/powerpoint/2010/main" val="3528089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3231264-D542-46CD-8AB0-F2942FBD861C}" type="datetimeFigureOut">
              <a:rPr lang="en-US" smtClean="0"/>
              <a:t>8/23/16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AD56693-8AC6-41C0-8D56-28051289B049}" type="slidenum">
              <a:rPr lang="en-US" smtClean="0"/>
              <a:t>‹#›</a:t>
            </a:fld>
            <a:endParaRPr lang="en-US"/>
          </a:p>
        </p:txBody>
      </p:sp>
    </p:spTree>
    <p:extLst>
      <p:ext uri="{BB962C8B-B14F-4D97-AF65-F5344CB8AC3E}">
        <p14:creationId xmlns:p14="http://schemas.microsoft.com/office/powerpoint/2010/main" val="2205590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jpg"/><Relationship Id="rId12" Type="http://schemas.openxmlformats.org/officeDocument/2006/relationships/image" Target="../media/image8.jpeg"/><Relationship Id="rId13" Type="http://schemas.openxmlformats.org/officeDocument/2006/relationships/image" Target="../media/image9.jpeg"/><Relationship Id="rId1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www.neimanmarcus.com/christmasbook/fantasy.jsp?cid=CBF15_O5644&amp;cidShots=,m&amp;r=cat24050744&amp;rdesc=The%20Christmas%20Book&amp;rparams=xpage=38" TargetMode="External"/><Relationship Id="rId5" Type="http://schemas.openxmlformats.org/officeDocument/2006/relationships/hyperlink" Target="http://www.orphanbarrel.com/" TargetMode="External"/><Relationship Id="rId6" Type="http://schemas.openxmlformats.org/officeDocument/2006/relationships/hyperlink" Target="http://www.instagram.com/orphanbarrel" TargetMode="External"/><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10800000" flipH="1" flipV="1">
            <a:off x="0" y="-20992"/>
            <a:ext cx="7772400" cy="9919854"/>
            <a:chOff x="0" y="1"/>
            <a:chExt cx="7772400" cy="9795162"/>
          </a:xfrm>
          <a:effectLst/>
        </p:grpSpPr>
        <p:pic>
          <p:nvPicPr>
            <p:cNvPr id="6" name="Picture 5" descr="140321_OB_PPSlides_KW1-06.png"/>
            <p:cNvPicPr>
              <a:picLocks noChangeAspect="1"/>
            </p:cNvPicPr>
            <p:nvPr/>
          </p:nvPicPr>
          <p:blipFill rotWithShape="1">
            <a:blip r:embed="rId2"/>
            <a:srcRect t="56471"/>
            <a:stretch/>
          </p:blipFill>
          <p:spPr>
            <a:xfrm>
              <a:off x="0" y="7232072"/>
              <a:ext cx="7772400" cy="2563091"/>
            </a:xfrm>
            <a:prstGeom prst="rect">
              <a:avLst/>
            </a:prstGeom>
            <a:effectLst>
              <a:outerShdw blurRad="50800" dist="38100" dir="2700000" algn="tl" rotWithShape="0">
                <a:schemeClr val="bg1">
                  <a:lumMod val="75000"/>
                </a:schemeClr>
              </a:outerShdw>
            </a:effectLst>
          </p:spPr>
        </p:pic>
        <p:pic>
          <p:nvPicPr>
            <p:cNvPr id="4" name="Picture 3" descr="140321_OB_PPSlides_KW1-06.png"/>
            <p:cNvPicPr>
              <a:picLocks noChangeAspect="1"/>
            </p:cNvPicPr>
            <p:nvPr/>
          </p:nvPicPr>
          <p:blipFill rotWithShape="1">
            <a:blip r:embed="rId2"/>
            <a:srcRect t="14823" b="11059"/>
            <a:stretch/>
          </p:blipFill>
          <p:spPr>
            <a:xfrm>
              <a:off x="0" y="2327564"/>
              <a:ext cx="7772400" cy="5500254"/>
            </a:xfrm>
            <a:prstGeom prst="rect">
              <a:avLst/>
            </a:prstGeom>
            <a:effectLst>
              <a:outerShdw blurRad="50800" dist="38100" dir="2700000" algn="tl" rotWithShape="0">
                <a:schemeClr val="bg1">
                  <a:lumMod val="75000"/>
                </a:schemeClr>
              </a:outerShdw>
            </a:effectLst>
          </p:spPr>
        </p:pic>
        <p:pic>
          <p:nvPicPr>
            <p:cNvPr id="7" name="Picture 6" descr="140321_OB_PPSlides_KW1-06.png"/>
            <p:cNvPicPr>
              <a:picLocks noChangeAspect="1"/>
            </p:cNvPicPr>
            <p:nvPr/>
          </p:nvPicPr>
          <p:blipFill rotWithShape="1">
            <a:blip r:embed="rId2"/>
            <a:srcRect b="57882"/>
            <a:stretch/>
          </p:blipFill>
          <p:spPr>
            <a:xfrm>
              <a:off x="0" y="1"/>
              <a:ext cx="7772400" cy="2479963"/>
            </a:xfrm>
            <a:prstGeom prst="rect">
              <a:avLst/>
            </a:prstGeom>
            <a:effectLst>
              <a:outerShdw blurRad="50800" dist="38100" dir="2700000" algn="tl" rotWithShape="0">
                <a:schemeClr val="bg1">
                  <a:lumMod val="75000"/>
                </a:schemeClr>
              </a:outerShdw>
            </a:effectLst>
          </p:spPr>
        </p:pic>
      </p:grpSp>
      <p:sp>
        <p:nvSpPr>
          <p:cNvPr id="2" name="Rectangle 1"/>
          <p:cNvSpPr/>
          <p:nvPr/>
        </p:nvSpPr>
        <p:spPr>
          <a:xfrm>
            <a:off x="0" y="9822873"/>
            <a:ext cx="7772400" cy="200055"/>
          </a:xfrm>
          <a:prstGeom prst="rect">
            <a:avLst/>
          </a:prstGeom>
        </p:spPr>
        <p:txBody>
          <a:bodyPr wrap="square">
            <a:spAutoFit/>
          </a:bodyPr>
          <a:lstStyle/>
          <a:p>
            <a:pPr algn="ctr"/>
            <a:r>
              <a:rPr lang="en-US" sz="700" i="0" u="none" strike="noStrike" baseline="0" dirty="0" smtClean="0">
                <a:solidFill>
                  <a:schemeClr val="bg1">
                    <a:lumMod val="50000"/>
                  </a:schemeClr>
                </a:solidFill>
                <a:latin typeface="Georgia" panose="02040502050405020303" pitchFamily="18" charset="0"/>
              </a:rPr>
              <a:t>PLEASE DRINK RESPONSIBLY. Orphan Barrel Whiskey. 45-45.4% </a:t>
            </a:r>
            <a:r>
              <a:rPr lang="en-US" sz="700" i="0" u="none" strike="noStrike" baseline="0" dirty="0" err="1" smtClean="0">
                <a:solidFill>
                  <a:schemeClr val="bg1">
                    <a:lumMod val="50000"/>
                  </a:schemeClr>
                </a:solidFill>
                <a:latin typeface="Georgia" panose="02040502050405020303" pitchFamily="18" charset="0"/>
              </a:rPr>
              <a:t>Alc</a:t>
            </a:r>
            <a:r>
              <a:rPr lang="en-US" sz="700" i="0" u="none" strike="noStrike" baseline="0" dirty="0" smtClean="0">
                <a:solidFill>
                  <a:schemeClr val="bg1">
                    <a:lumMod val="50000"/>
                  </a:schemeClr>
                </a:solidFill>
                <a:latin typeface="Georgia" panose="02040502050405020303" pitchFamily="18" charset="0"/>
              </a:rPr>
              <a:t>/Vol. ©</a:t>
            </a:r>
            <a:r>
              <a:rPr lang="en-US" sz="700" i="0" u="none" strike="noStrike" baseline="0" dirty="0" smtClean="0">
                <a:solidFill>
                  <a:schemeClr val="bg1">
                    <a:lumMod val="50000"/>
                  </a:schemeClr>
                </a:solidFill>
                <a:latin typeface="Georgia" panose="02040502050405020303" pitchFamily="18" charset="0"/>
              </a:rPr>
              <a:t>2016 </a:t>
            </a:r>
            <a:r>
              <a:rPr lang="en-US" sz="700" i="0" u="none" strike="noStrike" baseline="0" dirty="0" smtClean="0">
                <a:solidFill>
                  <a:schemeClr val="bg1">
                    <a:lumMod val="50000"/>
                  </a:schemeClr>
                </a:solidFill>
                <a:latin typeface="Georgia" panose="02040502050405020303" pitchFamily="18" charset="0"/>
              </a:rPr>
              <a:t>Orphan Barrel Whiskey Distilling Co., Tullahoma, TN.</a:t>
            </a:r>
            <a:endParaRPr lang="en-US" sz="700" dirty="0">
              <a:solidFill>
                <a:schemeClr val="bg1">
                  <a:lumMod val="50000"/>
                </a:schemeClr>
              </a:solidFill>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558431" y="363980"/>
            <a:ext cx="2103140" cy="1125308"/>
          </a:xfrm>
          <a:prstGeom prst="rect">
            <a:avLst/>
          </a:prstGeom>
        </p:spPr>
      </p:pic>
      <p:sp>
        <p:nvSpPr>
          <p:cNvPr id="15" name="Rectangle 14"/>
          <p:cNvSpPr/>
          <p:nvPr/>
        </p:nvSpPr>
        <p:spPr>
          <a:xfrm>
            <a:off x="8137664" y="1690797"/>
            <a:ext cx="4073909" cy="7555915"/>
          </a:xfrm>
          <a:prstGeom prst="rect">
            <a:avLst/>
          </a:prstGeom>
        </p:spPr>
        <p:txBody>
          <a:bodyPr wrap="square" anchor="t">
            <a:spAutoFit/>
          </a:bodyPr>
          <a:lstStyle/>
          <a:p>
            <a:r>
              <a:rPr lang="en-US" sz="1700" i="1" spc="200" dirty="0" smtClean="0">
                <a:solidFill>
                  <a:srgbClr val="CCA176"/>
                </a:solidFill>
                <a:latin typeface="Georgia" panose="02040502050405020303" pitchFamily="18" charset="0"/>
                <a:cs typeface="Georgia"/>
              </a:rPr>
              <a:t>The</a:t>
            </a:r>
            <a:r>
              <a:rPr lang="en-US" sz="1700" spc="200" dirty="0" smtClean="0">
                <a:solidFill>
                  <a:srgbClr val="CCA176"/>
                </a:solidFill>
                <a:latin typeface="Georgia" panose="02040502050405020303" pitchFamily="18" charset="0"/>
                <a:cs typeface="Georgia"/>
              </a:rPr>
              <a:t> ULTIMATE </a:t>
            </a:r>
            <a:br>
              <a:rPr lang="en-US" sz="1700" spc="200" dirty="0" smtClean="0">
                <a:solidFill>
                  <a:srgbClr val="CCA176"/>
                </a:solidFill>
                <a:latin typeface="Georgia" panose="02040502050405020303" pitchFamily="18" charset="0"/>
                <a:cs typeface="Georgia"/>
              </a:rPr>
            </a:br>
            <a:r>
              <a:rPr lang="en-US" sz="1700" spc="200" dirty="0" smtClean="0">
                <a:solidFill>
                  <a:srgbClr val="CCA176"/>
                </a:solidFill>
                <a:latin typeface="Georgia" panose="02040502050405020303" pitchFamily="18" charset="0"/>
                <a:cs typeface="Georgia"/>
              </a:rPr>
              <a:t>RARE WHISKEY EXPERIENCE</a:t>
            </a:r>
          </a:p>
          <a:p>
            <a:r>
              <a:rPr lang="en-US" sz="1000" spc="200" dirty="0" smtClean="0">
                <a:solidFill>
                  <a:schemeClr val="bg1">
                    <a:lumMod val="50000"/>
                  </a:schemeClr>
                </a:solidFill>
                <a:latin typeface="Georgia" panose="02040502050405020303" pitchFamily="18" charset="0"/>
                <a:hlinkClick r:id="rId4"/>
              </a:rPr>
              <a:t>This Fantasy Gift</a:t>
            </a:r>
            <a:r>
              <a:rPr lang="en-US" sz="1000" spc="200" dirty="0" smtClean="0">
                <a:solidFill>
                  <a:schemeClr val="bg1">
                    <a:lumMod val="50000"/>
                  </a:schemeClr>
                </a:solidFill>
                <a:latin typeface="Georgia" panose="02040502050405020303" pitchFamily="18" charset="0"/>
              </a:rPr>
              <a:t> is proudly brought to life by the Orphan Barrel Whiskey Distilling Co., who finds long-forgotten whiskeys from the darkest corners of rickhouses and distilleries to share these legendary liquids with whiskey aficionados.</a:t>
            </a:r>
          </a:p>
          <a:p>
            <a:endParaRPr lang="en-US" sz="1100" i="1" spc="200" dirty="0">
              <a:solidFill>
                <a:schemeClr val="bg1">
                  <a:lumMod val="50000"/>
                </a:schemeClr>
              </a:solidFill>
              <a:latin typeface="Georgia" panose="02040502050405020303" pitchFamily="18" charset="0"/>
            </a:endParaRPr>
          </a:p>
          <a:p>
            <a:r>
              <a:rPr lang="en-US" sz="1700" i="1" spc="200" dirty="0" smtClean="0">
                <a:solidFill>
                  <a:srgbClr val="CCA176"/>
                </a:solidFill>
                <a:latin typeface="Georgia" panose="02040502050405020303" pitchFamily="18" charset="0"/>
                <a:cs typeface="Georgia"/>
              </a:rPr>
              <a:t>The</a:t>
            </a:r>
            <a:r>
              <a:rPr lang="en-US" sz="1700" spc="200" dirty="0" smtClean="0">
                <a:solidFill>
                  <a:srgbClr val="CCA176"/>
                </a:solidFill>
                <a:latin typeface="Georgia" panose="02040502050405020303" pitchFamily="18" charset="0"/>
                <a:cs typeface="Georgia"/>
              </a:rPr>
              <a:t> WHISKEY</a:t>
            </a:r>
          </a:p>
          <a:p>
            <a:r>
              <a:rPr lang="en-US" sz="1000" spc="200" dirty="0" smtClean="0">
                <a:solidFill>
                  <a:schemeClr val="bg1">
                    <a:lumMod val="50000"/>
                  </a:schemeClr>
                </a:solidFill>
                <a:latin typeface="Georgia" panose="02040502050405020303" pitchFamily="18" charset="0"/>
              </a:rPr>
              <a:t>The purchaser will receive </a:t>
            </a:r>
            <a:r>
              <a:rPr lang="en-US" sz="1000" b="1" i="1" spc="200" dirty="0">
                <a:solidFill>
                  <a:srgbClr val="CCA176"/>
                </a:solidFill>
                <a:latin typeface="Georgia" panose="02040502050405020303" pitchFamily="18" charset="0"/>
              </a:rPr>
              <a:t>24 bottles of all six Orphan Barrel bourbons </a:t>
            </a:r>
            <a:r>
              <a:rPr lang="en-US" sz="1000" spc="200" dirty="0">
                <a:solidFill>
                  <a:schemeClr val="bg1">
                    <a:lumMod val="50000"/>
                  </a:schemeClr>
                </a:solidFill>
                <a:latin typeface="Georgia" panose="02040502050405020303" pitchFamily="18" charset="0"/>
              </a:rPr>
              <a:t>released </a:t>
            </a:r>
            <a:r>
              <a:rPr lang="en-US" sz="1000" spc="200" dirty="0" smtClean="0">
                <a:solidFill>
                  <a:schemeClr val="bg1">
                    <a:lumMod val="50000"/>
                  </a:schemeClr>
                </a:solidFill>
                <a:latin typeface="Georgia" panose="02040502050405020303" pitchFamily="18" charset="0"/>
              </a:rPr>
              <a:t>to date: Old Blowhard 26-year-old, Lost Prophet 22-year-old, Rhetoric 21-year-old, Rhetoric 2o-year-old, Barterhouse 20-year-old and Forged Oak 15-year-old.</a:t>
            </a:r>
          </a:p>
          <a:p>
            <a:endParaRPr lang="en-US" sz="1100" i="1" spc="200" dirty="0">
              <a:solidFill>
                <a:schemeClr val="bg1">
                  <a:lumMod val="50000"/>
                </a:schemeClr>
              </a:solidFill>
              <a:latin typeface="Georgia" panose="02040502050405020303" pitchFamily="18" charset="0"/>
            </a:endParaRPr>
          </a:p>
          <a:p>
            <a:r>
              <a:rPr lang="en-US" sz="1700" i="1" spc="200" dirty="0" smtClean="0">
                <a:solidFill>
                  <a:srgbClr val="CCA176"/>
                </a:solidFill>
                <a:latin typeface="Georgia" panose="02040502050405020303" pitchFamily="18" charset="0"/>
                <a:cs typeface="Georgia"/>
              </a:rPr>
              <a:t>The</a:t>
            </a:r>
            <a:r>
              <a:rPr lang="en-US" sz="1700" spc="200" dirty="0" smtClean="0">
                <a:solidFill>
                  <a:srgbClr val="CCA176"/>
                </a:solidFill>
                <a:latin typeface="Georgia" panose="02040502050405020303" pitchFamily="18" charset="0"/>
                <a:cs typeface="Georgia"/>
              </a:rPr>
              <a:t> BARREL HUNTING TRIP</a:t>
            </a:r>
            <a:br>
              <a:rPr lang="en-US" sz="1700" spc="200" dirty="0" smtClean="0">
                <a:solidFill>
                  <a:srgbClr val="CCA176"/>
                </a:solidFill>
                <a:latin typeface="Georgia" panose="02040502050405020303" pitchFamily="18" charset="0"/>
                <a:cs typeface="Georgia"/>
              </a:rPr>
            </a:br>
            <a:r>
              <a:rPr lang="en-US" sz="1000" spc="200" dirty="0" smtClean="0">
                <a:solidFill>
                  <a:schemeClr val="bg1">
                    <a:lumMod val="50000"/>
                  </a:schemeClr>
                </a:solidFill>
                <a:latin typeface="Georgia" panose="02040502050405020303" pitchFamily="18" charset="0"/>
              </a:rPr>
              <a:t>The purchaser and five guests will take a luxurious trip to the legendary Stitzel-Weller Distillery in Louisville to taste recently-discovered bourbons and participate in the hands-on guided creation of </a:t>
            </a:r>
            <a:r>
              <a:rPr lang="en-US" sz="1000" b="1" i="1" spc="200" dirty="0" smtClean="0">
                <a:solidFill>
                  <a:srgbClr val="CCA176"/>
                </a:solidFill>
                <a:latin typeface="Georgia" panose="02040502050405020303" pitchFamily="18" charset="0"/>
              </a:rPr>
              <a:t>two completely unique Orphan Barrel bourbon variants. </a:t>
            </a:r>
            <a:r>
              <a:rPr lang="en-US" sz="1000" spc="200" dirty="0">
                <a:solidFill>
                  <a:schemeClr val="bg1">
                    <a:lumMod val="50000"/>
                  </a:schemeClr>
                </a:solidFill>
                <a:latin typeface="Georgia" panose="02040502050405020303" pitchFamily="18" charset="0"/>
              </a:rPr>
              <a:t>24 bottles of each bourbon will be hand-bottled with custom labels and signed by the purchaser, never to be bottled again, for anyone else</a:t>
            </a:r>
            <a:r>
              <a:rPr lang="en-US" sz="1000" spc="200" dirty="0" smtClean="0">
                <a:solidFill>
                  <a:schemeClr val="bg1">
                    <a:lumMod val="50000"/>
                  </a:schemeClr>
                </a:solidFill>
                <a:latin typeface="Georgia" panose="02040502050405020303" pitchFamily="18" charset="0"/>
              </a:rPr>
              <a:t>.</a:t>
            </a:r>
            <a:endParaRPr lang="en-US" sz="1000" spc="200" dirty="0">
              <a:solidFill>
                <a:schemeClr val="bg1">
                  <a:lumMod val="50000"/>
                </a:schemeClr>
              </a:solidFill>
              <a:latin typeface="Georgia" panose="02040502050405020303" pitchFamily="18" charset="0"/>
            </a:endParaRPr>
          </a:p>
          <a:p>
            <a:endParaRPr lang="en-US" sz="1000" spc="200" dirty="0">
              <a:solidFill>
                <a:srgbClr val="CCA176"/>
              </a:solidFill>
              <a:latin typeface="Georgia" panose="02040502050405020303" pitchFamily="18" charset="0"/>
            </a:endParaRPr>
          </a:p>
          <a:p>
            <a:r>
              <a:rPr lang="en-US" sz="1000" spc="200" dirty="0" smtClean="0">
                <a:solidFill>
                  <a:schemeClr val="bg1">
                    <a:lumMod val="50000"/>
                  </a:schemeClr>
                </a:solidFill>
                <a:latin typeface="Georgia" panose="02040502050405020303" pitchFamily="18" charset="0"/>
              </a:rPr>
              <a:t>The Stitzel-Weller Distillery is a cathedral of bourbon and a must-visit destination on the Kentucky Bourbon Trail® tour.</a:t>
            </a:r>
          </a:p>
          <a:p>
            <a:endParaRPr lang="en-US" sz="1100" spc="200" dirty="0">
              <a:solidFill>
                <a:schemeClr val="bg1">
                  <a:lumMod val="50000"/>
                </a:schemeClr>
              </a:solidFill>
              <a:latin typeface="Georgia" panose="02040502050405020303" pitchFamily="18" charset="0"/>
            </a:endParaRPr>
          </a:p>
          <a:p>
            <a:r>
              <a:rPr lang="en-US" sz="1700" i="1" spc="200" dirty="0" smtClean="0">
                <a:solidFill>
                  <a:srgbClr val="CCA176"/>
                </a:solidFill>
                <a:latin typeface="Georgia" panose="02040502050405020303" pitchFamily="18" charset="0"/>
                <a:cs typeface="Georgia"/>
              </a:rPr>
              <a:t>The</a:t>
            </a:r>
            <a:r>
              <a:rPr lang="en-US" sz="1700" spc="200" dirty="0" smtClean="0">
                <a:solidFill>
                  <a:srgbClr val="CCA176"/>
                </a:solidFill>
                <a:latin typeface="Georgia" panose="02040502050405020303" pitchFamily="18" charset="0"/>
                <a:cs typeface="Georgia"/>
              </a:rPr>
              <a:t> BESPOKE </a:t>
            </a:r>
            <a:br>
              <a:rPr lang="en-US" sz="1700" spc="200" dirty="0" smtClean="0">
                <a:solidFill>
                  <a:srgbClr val="CCA176"/>
                </a:solidFill>
                <a:latin typeface="Georgia" panose="02040502050405020303" pitchFamily="18" charset="0"/>
                <a:cs typeface="Georgia"/>
              </a:rPr>
            </a:br>
            <a:r>
              <a:rPr lang="en-US" sz="1700" spc="200" dirty="0" smtClean="0">
                <a:solidFill>
                  <a:srgbClr val="CCA176"/>
                </a:solidFill>
                <a:latin typeface="Georgia" panose="02040502050405020303" pitchFamily="18" charset="0"/>
                <a:cs typeface="Georgia"/>
              </a:rPr>
              <a:t>WHISKEY CABINET</a:t>
            </a:r>
            <a:br>
              <a:rPr lang="en-US" sz="1700" spc="200" dirty="0" smtClean="0">
                <a:solidFill>
                  <a:srgbClr val="CCA176"/>
                </a:solidFill>
                <a:latin typeface="Georgia" panose="02040502050405020303" pitchFamily="18" charset="0"/>
                <a:cs typeface="Georgia"/>
              </a:rPr>
            </a:br>
            <a:r>
              <a:rPr lang="en-US" sz="1000" spc="200" dirty="0" smtClean="0">
                <a:solidFill>
                  <a:schemeClr val="bg1">
                    <a:lumMod val="50000"/>
                  </a:schemeClr>
                </a:solidFill>
                <a:latin typeface="Georgia" panose="02040502050405020303" pitchFamily="18" charset="0"/>
              </a:rPr>
              <a:t>This elegant furniture piece was built by hand in Louisville by craftsman Jason Cohen, using </a:t>
            </a:r>
            <a:r>
              <a:rPr lang="en-US" sz="1000" b="1" i="1" spc="200" dirty="0" smtClean="0">
                <a:solidFill>
                  <a:srgbClr val="CCA176"/>
                </a:solidFill>
                <a:latin typeface="Georgia" panose="02040502050405020303" pitchFamily="18" charset="0"/>
              </a:rPr>
              <a:t>reclaimed American oak pulled from rickhouses at the Stitzel-Weller Distillery, </a:t>
            </a:r>
            <a:r>
              <a:rPr lang="en-US" sz="1000" spc="200" dirty="0" smtClean="0">
                <a:solidFill>
                  <a:schemeClr val="bg1">
                    <a:lumMod val="50000"/>
                  </a:schemeClr>
                </a:solidFill>
                <a:latin typeface="Georgia" panose="02040502050405020303" pitchFamily="18" charset="0"/>
              </a:rPr>
              <a:t>copper finishes from Vendome Copper &amp; Brass Works, St. Louis crystal tumblers and copper-finished bar tools.</a:t>
            </a:r>
          </a:p>
          <a:p>
            <a:endParaRPr lang="en-US" sz="1000" spc="200" dirty="0">
              <a:solidFill>
                <a:schemeClr val="bg1">
                  <a:lumMod val="50000"/>
                </a:schemeClr>
              </a:solidFill>
              <a:latin typeface="Georgia" panose="02040502050405020303" pitchFamily="18" charset="0"/>
            </a:endParaRPr>
          </a:p>
          <a:p>
            <a:pPr algn="r"/>
            <a:r>
              <a:rPr lang="en-US" sz="1000" spc="200" dirty="0" smtClean="0">
                <a:solidFill>
                  <a:schemeClr val="bg1">
                    <a:lumMod val="50000"/>
                  </a:schemeClr>
                </a:solidFill>
                <a:latin typeface="Georgia" panose="02040502050405020303" pitchFamily="18" charset="0"/>
                <a:hlinkClick r:id="rId5"/>
              </a:rPr>
              <a:t>www.orphanbarrel.com</a:t>
            </a:r>
            <a:endParaRPr lang="en-US" sz="1000" spc="200" dirty="0" smtClean="0">
              <a:solidFill>
                <a:schemeClr val="bg1">
                  <a:lumMod val="50000"/>
                </a:schemeClr>
              </a:solidFill>
              <a:latin typeface="Georgia" panose="02040502050405020303" pitchFamily="18" charset="0"/>
            </a:endParaRPr>
          </a:p>
          <a:p>
            <a:pPr algn="r"/>
            <a:r>
              <a:rPr lang="en-US" sz="1000" spc="200" dirty="0" smtClean="0">
                <a:solidFill>
                  <a:schemeClr val="bg1">
                    <a:lumMod val="50000"/>
                  </a:schemeClr>
                </a:solidFill>
                <a:latin typeface="Georgia" panose="02040502050405020303" pitchFamily="18" charset="0"/>
              </a:rPr>
              <a:t>Instagram: </a:t>
            </a:r>
            <a:r>
              <a:rPr lang="en-US" sz="1000" spc="200" dirty="0" smtClean="0">
                <a:solidFill>
                  <a:schemeClr val="bg1">
                    <a:lumMod val="50000"/>
                  </a:schemeClr>
                </a:solidFill>
                <a:latin typeface="Georgia" panose="02040502050405020303" pitchFamily="18" charset="0"/>
                <a:hlinkClick r:id="rId6"/>
              </a:rPr>
              <a:t>@</a:t>
            </a:r>
            <a:r>
              <a:rPr lang="en-US" sz="1000" spc="200" dirty="0" err="1" smtClean="0">
                <a:solidFill>
                  <a:schemeClr val="bg1">
                    <a:lumMod val="50000"/>
                  </a:schemeClr>
                </a:solidFill>
                <a:latin typeface="Georgia" panose="02040502050405020303" pitchFamily="18" charset="0"/>
                <a:hlinkClick r:id="rId6"/>
              </a:rPr>
              <a:t>orphanbarrel</a:t>
            </a:r>
            <a:endParaRPr lang="en-US" sz="1000" spc="200" dirty="0" smtClean="0">
              <a:solidFill>
                <a:schemeClr val="bg1">
                  <a:lumMod val="50000"/>
                </a:schemeClr>
              </a:solidFill>
              <a:latin typeface="Georgia" panose="02040502050405020303" pitchFamily="18" charset="0"/>
            </a:endParaRPr>
          </a:p>
        </p:txBody>
      </p:sp>
      <p:pic>
        <p:nvPicPr>
          <p:cNvPr id="8" name="Picture 7" descr="Barterhouse Bottle Shot_Hi-Res.jpg"/>
          <p:cNvPicPr>
            <a:picLocks noChangeAspect="1"/>
          </p:cNvPicPr>
          <p:nvPr/>
        </p:nvPicPr>
        <p:blipFill rotWithShape="1">
          <a:blip r:embed="rId7" cstate="print">
            <a:extLst>
              <a:ext uri="{28A0092B-C50C-407E-A947-70E740481C1C}">
                <a14:useLocalDpi xmlns:a14="http://schemas.microsoft.com/office/drawing/2010/main" val="0"/>
              </a:ext>
            </a:extLst>
          </a:blip>
          <a:srcRect l="14078" t="16049" r="13107"/>
          <a:stretch/>
        </p:blipFill>
        <p:spPr>
          <a:xfrm>
            <a:off x="3837093" y="1657969"/>
            <a:ext cx="1265594" cy="1888284"/>
          </a:xfrm>
          <a:prstGeom prst="rect">
            <a:avLst/>
          </a:prstGeom>
        </p:spPr>
      </p:pic>
      <p:pic>
        <p:nvPicPr>
          <p:cNvPr id="11" name="Picture 10" descr="Old Blowhard Bottle Shot_Hi-Res.jpg"/>
          <p:cNvPicPr>
            <a:picLocks noChangeAspect="1"/>
          </p:cNvPicPr>
          <p:nvPr/>
        </p:nvPicPr>
        <p:blipFill rotWithShape="1">
          <a:blip r:embed="rId8" cstate="print">
            <a:extLst>
              <a:ext uri="{28A0092B-C50C-407E-A947-70E740481C1C}">
                <a14:useLocalDpi xmlns:a14="http://schemas.microsoft.com/office/drawing/2010/main" val="0"/>
              </a:ext>
            </a:extLst>
          </a:blip>
          <a:srcRect l="14434" t="13077" r="15389"/>
          <a:stretch/>
        </p:blipFill>
        <p:spPr>
          <a:xfrm>
            <a:off x="456117" y="1589684"/>
            <a:ext cx="1215171" cy="1947817"/>
          </a:xfrm>
          <a:prstGeom prst="rect">
            <a:avLst/>
          </a:prstGeom>
        </p:spPr>
      </p:pic>
      <p:pic>
        <p:nvPicPr>
          <p:cNvPr id="12" name="Picture 11" descr="Orphan Barrel_Forged Oak Bottle Shot.jpg"/>
          <p:cNvPicPr>
            <a:picLocks noChangeAspect="1"/>
          </p:cNvPicPr>
          <p:nvPr/>
        </p:nvPicPr>
        <p:blipFill rotWithShape="1">
          <a:blip r:embed="rId9" cstate="print">
            <a:extLst>
              <a:ext uri="{28A0092B-C50C-407E-A947-70E740481C1C}">
                <a14:useLocalDpi xmlns:a14="http://schemas.microsoft.com/office/drawing/2010/main" val="0"/>
              </a:ext>
            </a:extLst>
          </a:blip>
          <a:srcRect l="19125" t="12161" r="21229"/>
          <a:stretch/>
        </p:blipFill>
        <p:spPr>
          <a:xfrm>
            <a:off x="3953937" y="5500401"/>
            <a:ext cx="1016282" cy="1936850"/>
          </a:xfrm>
          <a:prstGeom prst="rect">
            <a:avLst/>
          </a:prstGeom>
        </p:spPr>
      </p:pic>
      <p:pic>
        <p:nvPicPr>
          <p:cNvPr id="14" name="Picture 13" descr="Orphan Barrel_Lost Prophet_Hi-Res Bottle Shot.jpg"/>
          <p:cNvPicPr>
            <a:picLocks noChangeAspect="1"/>
          </p:cNvPicPr>
          <p:nvPr/>
        </p:nvPicPr>
        <p:blipFill rotWithShape="1">
          <a:blip r:embed="rId10" cstate="print">
            <a:extLst>
              <a:ext uri="{28A0092B-C50C-407E-A947-70E740481C1C}">
                <a14:useLocalDpi xmlns:a14="http://schemas.microsoft.com/office/drawing/2010/main" val="0"/>
              </a:ext>
            </a:extLst>
          </a:blip>
          <a:srcRect l="17940" t="12520" r="20762"/>
          <a:stretch/>
        </p:blipFill>
        <p:spPr>
          <a:xfrm>
            <a:off x="494864" y="5534956"/>
            <a:ext cx="1048721" cy="1936852"/>
          </a:xfrm>
          <a:prstGeom prst="rect">
            <a:avLst/>
          </a:prstGeom>
        </p:spPr>
      </p:pic>
      <p:pic>
        <p:nvPicPr>
          <p:cNvPr id="16" name="Picture 15" descr="Rhetoric 21-Year-Old.jpg"/>
          <p:cNvPicPr>
            <a:picLocks noChangeAspect="1"/>
          </p:cNvPicPr>
          <p:nvPr/>
        </p:nvPicPr>
        <p:blipFill rotWithShape="1">
          <a:blip r:embed="rId11" cstate="print">
            <a:extLst>
              <a:ext uri="{28A0092B-C50C-407E-A947-70E740481C1C}">
                <a14:useLocalDpi xmlns:a14="http://schemas.microsoft.com/office/drawing/2010/main" val="0"/>
              </a:ext>
            </a:extLst>
          </a:blip>
          <a:srcRect l="14451" t="12601" r="14392"/>
          <a:stretch/>
        </p:blipFill>
        <p:spPr>
          <a:xfrm>
            <a:off x="3821311" y="3518905"/>
            <a:ext cx="1234877" cy="1962824"/>
          </a:xfrm>
          <a:prstGeom prst="rect">
            <a:avLst/>
          </a:prstGeom>
        </p:spPr>
      </p:pic>
      <p:pic>
        <p:nvPicPr>
          <p:cNvPr id="18" name="Picture 17" descr="Rhetoric_Hi-Res Bottle Shot.jpg"/>
          <p:cNvPicPr>
            <a:picLocks noChangeAspect="1"/>
          </p:cNvPicPr>
          <p:nvPr/>
        </p:nvPicPr>
        <p:blipFill rotWithShape="1">
          <a:blip r:embed="rId12" cstate="print">
            <a:extLst>
              <a:ext uri="{28A0092B-C50C-407E-A947-70E740481C1C}">
                <a14:useLocalDpi xmlns:a14="http://schemas.microsoft.com/office/drawing/2010/main" val="0"/>
              </a:ext>
            </a:extLst>
          </a:blip>
          <a:srcRect l="21261" t="10775" r="17491"/>
          <a:stretch/>
        </p:blipFill>
        <p:spPr>
          <a:xfrm>
            <a:off x="551634" y="3493797"/>
            <a:ext cx="1050919" cy="1981252"/>
          </a:xfrm>
          <a:prstGeom prst="rect">
            <a:avLst/>
          </a:prstGeom>
        </p:spPr>
      </p:pic>
      <p:pic>
        <p:nvPicPr>
          <p:cNvPr id="19" name="Picture 18" descr="The Gifted Horse American Whiskey 2.jpg"/>
          <p:cNvPicPr>
            <a:picLocks noChangeAspect="1"/>
          </p:cNvPicPr>
          <p:nvPr/>
        </p:nvPicPr>
        <p:blipFill rotWithShape="1">
          <a:blip r:embed="rId13" cstate="print">
            <a:extLst>
              <a:ext uri="{28A0092B-C50C-407E-A947-70E740481C1C}">
                <a14:useLocalDpi xmlns:a14="http://schemas.microsoft.com/office/drawing/2010/main" val="0"/>
              </a:ext>
            </a:extLst>
          </a:blip>
          <a:srcRect l="19290" t="10080" r="16460"/>
          <a:stretch/>
        </p:blipFill>
        <p:spPr>
          <a:xfrm>
            <a:off x="538366" y="7412033"/>
            <a:ext cx="1089634" cy="1973527"/>
          </a:xfrm>
          <a:prstGeom prst="rect">
            <a:avLst/>
          </a:prstGeom>
        </p:spPr>
      </p:pic>
      <p:sp>
        <p:nvSpPr>
          <p:cNvPr id="22" name="TextBox 21"/>
          <p:cNvSpPr txBox="1"/>
          <p:nvPr/>
        </p:nvSpPr>
        <p:spPr>
          <a:xfrm>
            <a:off x="4959312" y="1958302"/>
            <a:ext cx="2130693" cy="1491690"/>
          </a:xfrm>
          <a:prstGeom prst="rect">
            <a:avLst/>
          </a:prstGeom>
          <a:noFill/>
        </p:spPr>
        <p:txBody>
          <a:bodyPr wrap="square" rtlCol="0">
            <a:spAutoFit/>
          </a:bodyPr>
          <a:lstStyle/>
          <a:p>
            <a:pPr>
              <a:lnSpc>
                <a:spcPct val="120000"/>
              </a:lnSpc>
            </a:pPr>
            <a:r>
              <a:rPr lang="en-US" sz="1000" b="1" i="1" dirty="0" err="1" smtClean="0">
                <a:solidFill>
                  <a:srgbClr val="CCA176"/>
                </a:solidFill>
                <a:latin typeface="Georgia"/>
                <a:cs typeface="Georgia"/>
              </a:rPr>
              <a:t>Barterhouse</a:t>
            </a:r>
            <a:r>
              <a:rPr lang="en-US" sz="1000" b="1" i="1" dirty="0" smtClean="0">
                <a:solidFill>
                  <a:srgbClr val="CCA176"/>
                </a:solidFill>
                <a:latin typeface="Georgia"/>
                <a:cs typeface="Georgia"/>
              </a:rPr>
              <a:t> 20-year-old Kentucky Straight Bourbon: </a:t>
            </a:r>
            <a:r>
              <a:rPr lang="en-US" sz="800" dirty="0" err="1" smtClean="0">
                <a:solidFill>
                  <a:schemeClr val="bg1">
                    <a:lumMod val="50000"/>
                  </a:schemeClr>
                </a:solidFill>
                <a:latin typeface="Georgia"/>
                <a:cs typeface="Georgia"/>
              </a:rPr>
              <a:t>Barterhouse</a:t>
            </a:r>
            <a:r>
              <a:rPr lang="en-US" sz="800" dirty="0" smtClean="0">
                <a:solidFill>
                  <a:schemeClr val="bg1">
                    <a:lumMod val="50000"/>
                  </a:schemeClr>
                </a:solidFill>
                <a:latin typeface="Georgia"/>
                <a:cs typeface="Georgia"/>
              </a:rPr>
              <a:t> </a:t>
            </a:r>
            <a:r>
              <a:rPr lang="en-US" sz="800" dirty="0">
                <a:solidFill>
                  <a:schemeClr val="bg1">
                    <a:lumMod val="50000"/>
                  </a:schemeClr>
                </a:solidFill>
                <a:latin typeface="Georgia"/>
                <a:cs typeface="Georgia"/>
              </a:rPr>
              <a:t>is one of the first releases from the Orphan Barrel Whiskey Distilling Company. Beginning with a soft and elegant nose reminiscent of warm spice, biscuit </a:t>
            </a:r>
            <a:r>
              <a:rPr lang="en-US" sz="800" dirty="0" smtClean="0">
                <a:solidFill>
                  <a:schemeClr val="bg1">
                    <a:lumMod val="50000"/>
                  </a:schemeClr>
                </a:solidFill>
                <a:latin typeface="Georgia"/>
                <a:cs typeface="Georgia"/>
              </a:rPr>
              <a:t>and buttercream</a:t>
            </a:r>
            <a:r>
              <a:rPr lang="en-US" sz="800" dirty="0">
                <a:solidFill>
                  <a:schemeClr val="bg1">
                    <a:lumMod val="50000"/>
                  </a:schemeClr>
                </a:solidFill>
                <a:latin typeface="Georgia"/>
                <a:cs typeface="Georgia"/>
              </a:rPr>
              <a:t>, </a:t>
            </a:r>
            <a:r>
              <a:rPr lang="en-US" sz="800" dirty="0" err="1">
                <a:solidFill>
                  <a:schemeClr val="bg1">
                    <a:lumMod val="50000"/>
                  </a:schemeClr>
                </a:solidFill>
                <a:latin typeface="Georgia"/>
                <a:cs typeface="Georgia"/>
              </a:rPr>
              <a:t>Barterhouse</a:t>
            </a:r>
            <a:r>
              <a:rPr lang="en-US" sz="800" dirty="0">
                <a:solidFill>
                  <a:schemeClr val="bg1">
                    <a:lumMod val="50000"/>
                  </a:schemeClr>
                </a:solidFill>
                <a:latin typeface="Georgia"/>
                <a:cs typeface="Georgia"/>
              </a:rPr>
              <a:t> pays off cunningly with a mellow taste of roasted grains and charred oak.</a:t>
            </a:r>
          </a:p>
        </p:txBody>
      </p:sp>
      <p:sp>
        <p:nvSpPr>
          <p:cNvPr id="24" name="TextBox 23"/>
          <p:cNvSpPr txBox="1"/>
          <p:nvPr/>
        </p:nvSpPr>
        <p:spPr>
          <a:xfrm>
            <a:off x="1602990" y="1970696"/>
            <a:ext cx="2172678" cy="1491690"/>
          </a:xfrm>
          <a:prstGeom prst="rect">
            <a:avLst/>
          </a:prstGeom>
          <a:noFill/>
        </p:spPr>
        <p:txBody>
          <a:bodyPr wrap="square" rtlCol="0">
            <a:spAutoFit/>
          </a:bodyPr>
          <a:lstStyle/>
          <a:p>
            <a:pPr>
              <a:lnSpc>
                <a:spcPct val="120000"/>
              </a:lnSpc>
            </a:pPr>
            <a:r>
              <a:rPr lang="en-US" sz="1000" b="1" i="1" dirty="0">
                <a:solidFill>
                  <a:srgbClr val="CCA176"/>
                </a:solidFill>
                <a:latin typeface="Georgia"/>
                <a:cs typeface="Georgia"/>
              </a:rPr>
              <a:t>Old Blowhard 26-Year-Old Kentucky Straight Bourbon:</a:t>
            </a:r>
            <a:r>
              <a:rPr lang="en-US" sz="1000" dirty="0">
                <a:solidFill>
                  <a:srgbClr val="CCA176"/>
                </a:solidFill>
                <a:latin typeface="Georgia"/>
                <a:cs typeface="Georgia"/>
              </a:rPr>
              <a:t> </a:t>
            </a:r>
            <a:r>
              <a:rPr lang="en-US" sz="800" dirty="0">
                <a:solidFill>
                  <a:schemeClr val="bg1">
                    <a:lumMod val="50000"/>
                  </a:schemeClr>
                </a:solidFill>
                <a:latin typeface="Georgia"/>
                <a:cs typeface="Georgia"/>
              </a:rPr>
              <a:t>Old Blowhard is one of the first releases from the Orphan Barrel Distilling Company. The ample time in storage contributed to the whiskey’s exuberant, rich flavors with undertones of smoke and honey followed by a gentle finish – dry and spicy with a hint of orange peel.</a:t>
            </a:r>
          </a:p>
        </p:txBody>
      </p:sp>
      <p:sp>
        <p:nvSpPr>
          <p:cNvPr id="25" name="TextBox 24"/>
          <p:cNvSpPr txBox="1"/>
          <p:nvPr/>
        </p:nvSpPr>
        <p:spPr>
          <a:xfrm>
            <a:off x="1615065" y="3928075"/>
            <a:ext cx="2130693" cy="1343958"/>
          </a:xfrm>
          <a:prstGeom prst="rect">
            <a:avLst/>
          </a:prstGeom>
          <a:noFill/>
        </p:spPr>
        <p:txBody>
          <a:bodyPr wrap="square" rtlCol="0">
            <a:spAutoFit/>
          </a:bodyPr>
          <a:lstStyle/>
          <a:p>
            <a:pPr>
              <a:lnSpc>
                <a:spcPct val="120000"/>
              </a:lnSpc>
            </a:pPr>
            <a:r>
              <a:rPr lang="en-US" sz="1000" b="1" i="1" dirty="0">
                <a:solidFill>
                  <a:srgbClr val="CCA176"/>
                </a:solidFill>
                <a:latin typeface="Georgia"/>
                <a:cs typeface="Georgia"/>
              </a:rPr>
              <a:t>Rhetoric 20-Year-Old Kentucky Straight Bourbon:</a:t>
            </a:r>
            <a:r>
              <a:rPr lang="en-US" sz="1000" dirty="0">
                <a:latin typeface="Georgia"/>
                <a:cs typeface="Georgia"/>
              </a:rPr>
              <a:t> </a:t>
            </a:r>
            <a:r>
              <a:rPr lang="en-US" sz="800" dirty="0">
                <a:solidFill>
                  <a:srgbClr val="7F7F7F"/>
                </a:solidFill>
                <a:latin typeface="Georgia"/>
                <a:cs typeface="Georgia"/>
              </a:rPr>
              <a:t>Rhetoric 20-Year-Old is the first in a series of progressively aged bourbons that will be released over the coming years. Rhetoric tastes of smoked vanilla, toasted rye and dried fruit before a long full finish of cherry blossom and bitter chocolate.</a:t>
            </a:r>
          </a:p>
        </p:txBody>
      </p:sp>
      <p:sp>
        <p:nvSpPr>
          <p:cNvPr id="26" name="TextBox 25"/>
          <p:cNvSpPr txBox="1"/>
          <p:nvPr/>
        </p:nvSpPr>
        <p:spPr>
          <a:xfrm>
            <a:off x="4964818" y="3925983"/>
            <a:ext cx="2359141" cy="1491690"/>
          </a:xfrm>
          <a:prstGeom prst="rect">
            <a:avLst/>
          </a:prstGeom>
          <a:noFill/>
        </p:spPr>
        <p:txBody>
          <a:bodyPr wrap="square" rtlCol="0">
            <a:spAutoFit/>
          </a:bodyPr>
          <a:lstStyle/>
          <a:p>
            <a:pPr>
              <a:lnSpc>
                <a:spcPct val="120000"/>
              </a:lnSpc>
            </a:pPr>
            <a:r>
              <a:rPr lang="en-US" sz="1000" b="1" i="1" dirty="0" smtClean="0">
                <a:solidFill>
                  <a:srgbClr val="CCA176"/>
                </a:solidFill>
                <a:latin typeface="Georgia"/>
                <a:cs typeface="Georgia"/>
              </a:rPr>
              <a:t>Rhetoric </a:t>
            </a:r>
            <a:r>
              <a:rPr lang="en-US" sz="1000" b="1" i="1" dirty="0">
                <a:solidFill>
                  <a:srgbClr val="CCA176"/>
                </a:solidFill>
                <a:latin typeface="Georgia"/>
                <a:cs typeface="Georgia"/>
              </a:rPr>
              <a:t>21-Year-Old </a:t>
            </a:r>
            <a:r>
              <a:rPr lang="en-US" sz="1000" b="1" i="1" dirty="0" smtClean="0">
                <a:solidFill>
                  <a:srgbClr val="CCA176"/>
                </a:solidFill>
                <a:latin typeface="Georgia"/>
                <a:cs typeface="Georgia"/>
              </a:rPr>
              <a:t/>
            </a:r>
            <a:br>
              <a:rPr lang="en-US" sz="1000" b="1" i="1" dirty="0" smtClean="0">
                <a:solidFill>
                  <a:srgbClr val="CCA176"/>
                </a:solidFill>
                <a:latin typeface="Georgia"/>
                <a:cs typeface="Georgia"/>
              </a:rPr>
            </a:br>
            <a:r>
              <a:rPr lang="en-US" sz="1000" b="1" i="1" dirty="0" smtClean="0">
                <a:solidFill>
                  <a:srgbClr val="CCA176"/>
                </a:solidFill>
                <a:latin typeface="Georgia"/>
                <a:cs typeface="Georgia"/>
              </a:rPr>
              <a:t>Kentucky </a:t>
            </a:r>
            <a:r>
              <a:rPr lang="en-US" sz="1000" b="1" i="1" dirty="0">
                <a:solidFill>
                  <a:srgbClr val="CCA176"/>
                </a:solidFill>
                <a:latin typeface="Georgia"/>
                <a:cs typeface="Georgia"/>
              </a:rPr>
              <a:t>Straight Bourbon:</a:t>
            </a:r>
            <a:r>
              <a:rPr lang="en-US" sz="1000" dirty="0">
                <a:solidFill>
                  <a:srgbClr val="CCA176"/>
                </a:solidFill>
                <a:latin typeface="Georgia"/>
                <a:cs typeface="Georgia"/>
              </a:rPr>
              <a:t> </a:t>
            </a:r>
            <a:r>
              <a:rPr lang="en-US" sz="1000" dirty="0" smtClean="0">
                <a:solidFill>
                  <a:srgbClr val="CCA176"/>
                </a:solidFill>
                <a:latin typeface="Georgia"/>
                <a:cs typeface="Georgia"/>
              </a:rPr>
              <a:t/>
            </a:r>
            <a:br>
              <a:rPr lang="en-US" sz="1000" dirty="0" smtClean="0">
                <a:solidFill>
                  <a:srgbClr val="CCA176"/>
                </a:solidFill>
                <a:latin typeface="Georgia"/>
                <a:cs typeface="Georgia"/>
              </a:rPr>
            </a:br>
            <a:r>
              <a:rPr lang="en-US" sz="800" dirty="0" smtClean="0">
                <a:solidFill>
                  <a:schemeClr val="bg1">
                    <a:lumMod val="50000"/>
                  </a:schemeClr>
                </a:solidFill>
                <a:latin typeface="Georgia"/>
                <a:cs typeface="Georgia"/>
              </a:rPr>
              <a:t>Rhetoric </a:t>
            </a:r>
            <a:r>
              <a:rPr lang="en-US" sz="800" dirty="0">
                <a:solidFill>
                  <a:schemeClr val="bg1">
                    <a:lumMod val="50000"/>
                  </a:schemeClr>
                </a:solidFill>
                <a:latin typeface="Georgia"/>
                <a:cs typeface="Georgia"/>
              </a:rPr>
              <a:t>21-Year-Old is the second in the Rhetoric series of progressively aged bourbons. Aged one year longer than its counterpart, this release is slightly more mature and carries a higher proof with tastes of charred wood, black pepper spice, dark chocolate and baking spices before a long, woody finish.</a:t>
            </a:r>
          </a:p>
        </p:txBody>
      </p:sp>
      <p:sp>
        <p:nvSpPr>
          <p:cNvPr id="27" name="TextBox 26"/>
          <p:cNvSpPr txBox="1"/>
          <p:nvPr/>
        </p:nvSpPr>
        <p:spPr>
          <a:xfrm>
            <a:off x="1612018" y="5901637"/>
            <a:ext cx="2151272" cy="1048492"/>
          </a:xfrm>
          <a:prstGeom prst="rect">
            <a:avLst/>
          </a:prstGeom>
          <a:noFill/>
        </p:spPr>
        <p:txBody>
          <a:bodyPr wrap="square" rtlCol="0">
            <a:spAutoFit/>
          </a:bodyPr>
          <a:lstStyle/>
          <a:p>
            <a:pPr>
              <a:lnSpc>
                <a:spcPct val="120000"/>
              </a:lnSpc>
            </a:pPr>
            <a:r>
              <a:rPr lang="en-US" sz="1000" b="1" i="1" dirty="0">
                <a:solidFill>
                  <a:srgbClr val="CCA176"/>
                </a:solidFill>
                <a:latin typeface="Georgia"/>
                <a:cs typeface="Georgia"/>
              </a:rPr>
              <a:t>Lost Prophet 22-Year-Old Kentucky Straight Bourbon:</a:t>
            </a:r>
            <a:r>
              <a:rPr lang="en-US" sz="1000" dirty="0">
                <a:solidFill>
                  <a:srgbClr val="CCA176"/>
                </a:solidFill>
                <a:latin typeface="Georgia"/>
                <a:cs typeface="Georgia"/>
              </a:rPr>
              <a:t> </a:t>
            </a:r>
            <a:r>
              <a:rPr lang="en-US" sz="800" dirty="0">
                <a:solidFill>
                  <a:srgbClr val="7F7F7F"/>
                </a:solidFill>
                <a:latin typeface="Georgia"/>
                <a:cs typeface="Georgia"/>
              </a:rPr>
              <a:t>Lost Prophet is convincing, eloquent and intense, with a silky, full bodied taste of spice cake, vanilla and leather, with a sweet, smoky finish.</a:t>
            </a:r>
          </a:p>
        </p:txBody>
      </p:sp>
      <p:sp>
        <p:nvSpPr>
          <p:cNvPr id="28" name="TextBox 27"/>
          <p:cNvSpPr txBox="1"/>
          <p:nvPr/>
        </p:nvSpPr>
        <p:spPr>
          <a:xfrm>
            <a:off x="4964818" y="5906703"/>
            <a:ext cx="2091776" cy="1233158"/>
          </a:xfrm>
          <a:prstGeom prst="rect">
            <a:avLst/>
          </a:prstGeom>
          <a:noFill/>
        </p:spPr>
        <p:txBody>
          <a:bodyPr wrap="square" rtlCol="0">
            <a:spAutoFit/>
          </a:bodyPr>
          <a:lstStyle/>
          <a:p>
            <a:pPr>
              <a:lnSpc>
                <a:spcPct val="120000"/>
              </a:lnSpc>
            </a:pPr>
            <a:r>
              <a:rPr lang="en-US" sz="1000" b="1" i="1" dirty="0" smtClean="0">
                <a:solidFill>
                  <a:srgbClr val="CCA176"/>
                </a:solidFill>
                <a:latin typeface="Georgia"/>
                <a:cs typeface="Georgia"/>
              </a:rPr>
              <a:t>24 </a:t>
            </a:r>
            <a:r>
              <a:rPr lang="en-US" sz="1000" b="1" i="1" dirty="0">
                <a:solidFill>
                  <a:srgbClr val="CCA176"/>
                </a:solidFill>
                <a:latin typeface="Georgia"/>
                <a:cs typeface="Georgia"/>
              </a:rPr>
              <a:t>Forged Oak 15-Year-Old Kentucky Straight Bourbon:</a:t>
            </a:r>
            <a:r>
              <a:rPr lang="en-US" sz="1000" dirty="0">
                <a:solidFill>
                  <a:srgbClr val="CCA176"/>
                </a:solidFill>
                <a:latin typeface="Georgia"/>
                <a:cs typeface="Georgia"/>
              </a:rPr>
              <a:t> </a:t>
            </a:r>
            <a:r>
              <a:rPr lang="en-US" sz="800" dirty="0">
                <a:solidFill>
                  <a:srgbClr val="7F7F7F"/>
                </a:solidFill>
                <a:latin typeface="Georgia"/>
                <a:cs typeface="Georgia"/>
              </a:rPr>
              <a:t>Forged Oak begins with notes of cedar, maple and vanilla bean on the nose and tastes of seasoned woody notes of cocoa and young berries with a long, dry finish of black pepper.</a:t>
            </a:r>
          </a:p>
        </p:txBody>
      </p:sp>
      <p:sp>
        <p:nvSpPr>
          <p:cNvPr id="29" name="TextBox 28"/>
          <p:cNvSpPr txBox="1"/>
          <p:nvPr/>
        </p:nvSpPr>
        <p:spPr>
          <a:xfrm>
            <a:off x="1612018" y="7882358"/>
            <a:ext cx="2274182" cy="1343958"/>
          </a:xfrm>
          <a:prstGeom prst="rect">
            <a:avLst/>
          </a:prstGeom>
          <a:noFill/>
        </p:spPr>
        <p:txBody>
          <a:bodyPr wrap="square" rtlCol="0">
            <a:spAutoFit/>
          </a:bodyPr>
          <a:lstStyle/>
          <a:p>
            <a:pPr>
              <a:lnSpc>
                <a:spcPct val="120000"/>
              </a:lnSpc>
            </a:pPr>
            <a:r>
              <a:rPr lang="en-US" sz="1000" b="1" i="1" dirty="0" smtClean="0">
                <a:solidFill>
                  <a:srgbClr val="CCA176"/>
                </a:solidFill>
                <a:latin typeface="Georgia"/>
                <a:cs typeface="Georgia"/>
              </a:rPr>
              <a:t>The </a:t>
            </a:r>
            <a:r>
              <a:rPr lang="en-US" sz="1000" b="1" i="1" dirty="0">
                <a:solidFill>
                  <a:srgbClr val="CCA176"/>
                </a:solidFill>
                <a:latin typeface="Georgia"/>
                <a:cs typeface="Georgia"/>
              </a:rPr>
              <a:t>Gifted Horse </a:t>
            </a:r>
            <a:endParaRPr lang="en-US" sz="1000" b="1" i="1" dirty="0" smtClean="0">
              <a:solidFill>
                <a:srgbClr val="CCA176"/>
              </a:solidFill>
              <a:latin typeface="Georgia"/>
              <a:cs typeface="Georgia"/>
            </a:endParaRPr>
          </a:p>
          <a:p>
            <a:pPr>
              <a:lnSpc>
                <a:spcPct val="120000"/>
              </a:lnSpc>
            </a:pPr>
            <a:r>
              <a:rPr lang="en-US" sz="1000" b="1" i="1" dirty="0" smtClean="0">
                <a:solidFill>
                  <a:srgbClr val="CCA176"/>
                </a:solidFill>
                <a:latin typeface="Georgia"/>
                <a:cs typeface="Georgia"/>
              </a:rPr>
              <a:t>American </a:t>
            </a:r>
            <a:r>
              <a:rPr lang="en-US" sz="1000" b="1" i="1" dirty="0">
                <a:solidFill>
                  <a:srgbClr val="CCA176"/>
                </a:solidFill>
                <a:latin typeface="Georgia"/>
                <a:cs typeface="Georgia"/>
              </a:rPr>
              <a:t>Whiskey:</a:t>
            </a:r>
            <a:r>
              <a:rPr lang="en-US" sz="1000" dirty="0">
                <a:solidFill>
                  <a:srgbClr val="CCA176"/>
                </a:solidFill>
                <a:latin typeface="Georgia"/>
                <a:cs typeface="Georgia"/>
              </a:rPr>
              <a:t> </a:t>
            </a:r>
            <a:r>
              <a:rPr lang="en-US" sz="1000" dirty="0" smtClean="0">
                <a:solidFill>
                  <a:srgbClr val="CCA176"/>
                </a:solidFill>
                <a:latin typeface="Georgia"/>
                <a:cs typeface="Georgia"/>
              </a:rPr>
              <a:t/>
            </a:r>
            <a:br>
              <a:rPr lang="en-US" sz="1000" dirty="0" smtClean="0">
                <a:solidFill>
                  <a:srgbClr val="CCA176"/>
                </a:solidFill>
                <a:latin typeface="Georgia"/>
                <a:cs typeface="Georgia"/>
              </a:rPr>
            </a:br>
            <a:r>
              <a:rPr lang="en-US" sz="800" dirty="0" smtClean="0">
                <a:solidFill>
                  <a:schemeClr val="bg1">
                    <a:lumMod val="50000"/>
                  </a:schemeClr>
                </a:solidFill>
                <a:latin typeface="Georgia"/>
                <a:cs typeface="Georgia"/>
              </a:rPr>
              <a:t>Beginning </a:t>
            </a:r>
            <a:r>
              <a:rPr lang="en-US" sz="800" dirty="0">
                <a:solidFill>
                  <a:schemeClr val="bg1">
                    <a:lumMod val="50000"/>
                  </a:schemeClr>
                </a:solidFill>
                <a:latin typeface="Georgia"/>
                <a:cs typeface="Georgia"/>
              </a:rPr>
              <a:t>with a nose hinting at apple skin, almond, toffee, raisins and slight milk chocolate, The Gifted Horse has unique tasting notes of creamy caramel, </a:t>
            </a:r>
            <a:r>
              <a:rPr lang="en-US" sz="800" dirty="0" err="1">
                <a:solidFill>
                  <a:schemeClr val="bg1">
                    <a:lumMod val="50000"/>
                  </a:schemeClr>
                </a:solidFill>
                <a:latin typeface="Georgia"/>
                <a:cs typeface="Georgia"/>
              </a:rPr>
              <a:t>Bosc</a:t>
            </a:r>
            <a:r>
              <a:rPr lang="en-US" sz="800" dirty="0">
                <a:solidFill>
                  <a:schemeClr val="bg1">
                    <a:lumMod val="50000"/>
                  </a:schemeClr>
                </a:solidFill>
                <a:latin typeface="Georgia"/>
                <a:cs typeface="Georgia"/>
              </a:rPr>
              <a:t> pear and fruit cake. This unusual blend’s fruity notes become more apparent with a splash of water.</a:t>
            </a:r>
          </a:p>
        </p:txBody>
      </p:sp>
      <p:pic>
        <p:nvPicPr>
          <p:cNvPr id="23" name="Picture 22" descr="150810_OB_WH-300_CH2.psd"/>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21036" y="7177909"/>
            <a:ext cx="1724273" cy="2231534"/>
          </a:xfrm>
          <a:prstGeom prst="rect">
            <a:avLst/>
          </a:prstGeom>
        </p:spPr>
      </p:pic>
      <p:sp>
        <p:nvSpPr>
          <p:cNvPr id="30" name="TextBox 29"/>
          <p:cNvSpPr txBox="1"/>
          <p:nvPr/>
        </p:nvSpPr>
        <p:spPr>
          <a:xfrm>
            <a:off x="4964818" y="7882358"/>
            <a:ext cx="2326735" cy="1011559"/>
          </a:xfrm>
          <a:prstGeom prst="rect">
            <a:avLst/>
          </a:prstGeom>
          <a:noFill/>
        </p:spPr>
        <p:txBody>
          <a:bodyPr wrap="square" rtlCol="0">
            <a:spAutoFit/>
          </a:bodyPr>
          <a:lstStyle/>
          <a:p>
            <a:pPr>
              <a:lnSpc>
                <a:spcPct val="120000"/>
              </a:lnSpc>
            </a:pPr>
            <a:r>
              <a:rPr lang="en-US" sz="1000" b="1" i="1" dirty="0" smtClean="0">
                <a:solidFill>
                  <a:srgbClr val="CCA176"/>
                </a:solidFill>
                <a:latin typeface="Georgia"/>
                <a:cs typeface="Georgia"/>
              </a:rPr>
              <a:t>Whoop &amp; Holler</a:t>
            </a:r>
          </a:p>
          <a:p>
            <a:pPr>
              <a:lnSpc>
                <a:spcPct val="120000"/>
              </a:lnSpc>
            </a:pPr>
            <a:r>
              <a:rPr lang="en-US" sz="800" dirty="0" smtClean="0">
                <a:solidFill>
                  <a:schemeClr val="bg1">
                    <a:lumMod val="50000"/>
                  </a:schemeClr>
                </a:solidFill>
                <a:latin typeface="Georgia"/>
                <a:cs typeface="Georgia"/>
              </a:rPr>
              <a:t>An </a:t>
            </a:r>
            <a:r>
              <a:rPr lang="en-US" sz="800" dirty="0">
                <a:solidFill>
                  <a:schemeClr val="bg1">
                    <a:lumMod val="50000"/>
                  </a:schemeClr>
                </a:solidFill>
                <a:latin typeface="Georgia"/>
                <a:cs typeface="Georgia"/>
              </a:rPr>
              <a:t>enthusiastic howl of a whisky, with whiffs of corn kernel, tobacco and citrus peel that reveal an aggressive woody oak taste with notes of spicy peppercorn, clove and a whisper of </a:t>
            </a:r>
            <a:r>
              <a:rPr lang="en-US" sz="800" dirty="0" smtClean="0">
                <a:solidFill>
                  <a:schemeClr val="bg1">
                    <a:lumMod val="50000"/>
                  </a:schemeClr>
                </a:solidFill>
                <a:latin typeface="Georgia"/>
                <a:cs typeface="Georgia"/>
              </a:rPr>
              <a:t>dark chocolate </a:t>
            </a:r>
            <a:r>
              <a:rPr lang="en-US" sz="800" dirty="0">
                <a:solidFill>
                  <a:schemeClr val="bg1">
                    <a:lumMod val="50000"/>
                  </a:schemeClr>
                </a:solidFill>
                <a:latin typeface="Georgia"/>
                <a:cs typeface="Georgia"/>
              </a:rPr>
              <a:t>for a long dry finish.</a:t>
            </a:r>
            <a:endParaRPr lang="en-US" sz="800" dirty="0">
              <a:solidFill>
                <a:schemeClr val="bg1">
                  <a:lumMod val="50000"/>
                </a:schemeClr>
              </a:solidFill>
              <a:latin typeface="Georgia"/>
              <a:cs typeface="Georgia"/>
            </a:endParaRPr>
          </a:p>
        </p:txBody>
      </p:sp>
    </p:spTree>
    <p:extLst>
      <p:ext uri="{BB962C8B-B14F-4D97-AF65-F5344CB8AC3E}">
        <p14:creationId xmlns:p14="http://schemas.microsoft.com/office/powerpoint/2010/main" val="34053734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TotalTime>
  <Words>354</Words>
  <Application>Microsoft Macintosh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Diageo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Ruane, Jim</dc:creator>
  <cp:lastModifiedBy>Kruti Joshi</cp:lastModifiedBy>
  <cp:revision>31</cp:revision>
  <dcterms:created xsi:type="dcterms:W3CDTF">2015-10-03T14:27:20Z</dcterms:created>
  <dcterms:modified xsi:type="dcterms:W3CDTF">2016-08-23T14:16:50Z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461aa4ef-e0cf-4bf7-be81-d940ffbc4d30</vt:lpwstr>
  </property>
  <property fmtid="{D5CDD505-2E9C-101B-9397-08002B2CF9AE}" pid="3" name="Information Classification">
    <vt:lpwstr>General</vt:lpwstr>
  </property>
</Properties>
</file>